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97999B"/>
    <a:srgbClr val="F5F5F5"/>
    <a:srgbClr val="003865"/>
    <a:srgbClr val="000000"/>
    <a:srgbClr val="78BE21"/>
    <a:srgbClr val="0D0D0D"/>
    <a:srgbClr val="B20738"/>
    <a:srgbClr val="00A3E2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3" autoAdjust="0"/>
    <p:restoredTop sz="65933" autoAdjust="0"/>
  </p:normalViewPr>
  <p:slideViewPr>
    <p:cSldViewPr snapToGrid="0">
      <p:cViewPr varScale="1">
        <p:scale>
          <a:sx n="61" d="100"/>
          <a:sy n="61" d="100"/>
        </p:scale>
        <p:origin x="902" y="53"/>
      </p:cViewPr>
      <p:guideLst/>
    </p:cSldViewPr>
  </p:slideViewPr>
  <p:outlineViewPr>
    <p:cViewPr>
      <p:scale>
        <a:sx n="33" d="100"/>
        <a:sy n="33" d="100"/>
      </p:scale>
      <p:origin x="0" y="-2028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WNV!$B$1</c:f>
              <c:strCache>
                <c:ptCount val="1"/>
                <c:pt idx="0">
                  <c:v>West Nile Virus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WNV!$A$2:$A$16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WNV!$B$2:$B$16</c:f>
              <c:numCache>
                <c:formatCode>General</c:formatCode>
                <c:ptCount val="15"/>
                <c:pt idx="0">
                  <c:v>48</c:v>
                </c:pt>
                <c:pt idx="1">
                  <c:v>148</c:v>
                </c:pt>
                <c:pt idx="2">
                  <c:v>34</c:v>
                </c:pt>
                <c:pt idx="3">
                  <c:v>45</c:v>
                </c:pt>
                <c:pt idx="4">
                  <c:v>65</c:v>
                </c:pt>
                <c:pt idx="5">
                  <c:v>101</c:v>
                </c:pt>
                <c:pt idx="6">
                  <c:v>10</c:v>
                </c:pt>
                <c:pt idx="7">
                  <c:v>4</c:v>
                </c:pt>
                <c:pt idx="8">
                  <c:v>8</c:v>
                </c:pt>
                <c:pt idx="9">
                  <c:v>2</c:v>
                </c:pt>
                <c:pt idx="10">
                  <c:v>70</c:v>
                </c:pt>
                <c:pt idx="11">
                  <c:v>80</c:v>
                </c:pt>
                <c:pt idx="12">
                  <c:v>21</c:v>
                </c:pt>
                <c:pt idx="13">
                  <c:v>9</c:v>
                </c:pt>
                <c:pt idx="14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B7-4694-ABE3-C7BCBA126BC4}"/>
            </c:ext>
          </c:extLst>
        </c:ser>
        <c:ser>
          <c:idx val="1"/>
          <c:order val="1"/>
          <c:tx>
            <c:strRef>
              <c:f>WNV!$C$1</c:f>
              <c:strCache>
                <c:ptCount val="1"/>
                <c:pt idx="0">
                  <c:v>La Crosse Virus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WNV!$A$2:$A$16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WNV!$C$2:$C$16</c:f>
              <c:numCache>
                <c:formatCode>General</c:formatCode>
                <c:ptCount val="15"/>
                <c:pt idx="0">
                  <c:v>13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4</c:v>
                </c:pt>
                <c:pt idx="11">
                  <c:v>5</c:v>
                </c:pt>
                <c:pt idx="12">
                  <c:v>4</c:v>
                </c:pt>
                <c:pt idx="13">
                  <c:v>1</c:v>
                </c:pt>
                <c:pt idx="1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B7-4694-ABE3-C7BCBA126BC4}"/>
            </c:ext>
          </c:extLst>
        </c:ser>
        <c:ser>
          <c:idx val="2"/>
          <c:order val="2"/>
          <c:tx>
            <c:strRef>
              <c:f>WNV!$D$1</c:f>
              <c:strCache>
                <c:ptCount val="1"/>
                <c:pt idx="0">
                  <c:v>Jamestown Canyon Virus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WNV!$A$2:$A$16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WNV!$D$2:$D$16</c:f>
              <c:numCache>
                <c:formatCode>General</c:formatCode>
                <c:ptCount val="1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4</c:v>
                </c:pt>
                <c:pt idx="13">
                  <c:v>2</c:v>
                </c:pt>
                <c:pt idx="1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B7-4694-ABE3-C7BCBA126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79598752"/>
        <c:axId val="479599408"/>
      </c:lineChart>
      <c:catAx>
        <c:axId val="479598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Year of diagnosis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599408"/>
        <c:crosses val="autoZero"/>
        <c:auto val="1"/>
        <c:lblAlgn val="ctr"/>
        <c:lblOffset val="100"/>
        <c:noMultiLvlLbl val="0"/>
      </c:catAx>
      <c:valAx>
        <c:axId val="479599408"/>
        <c:scaling>
          <c:orientation val="minMax"/>
          <c:max val="16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Number of Cases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598752"/>
        <c:crosses val="autoZero"/>
        <c:crossBetween val="between"/>
        <c:majorUnit val="20"/>
        <c:minorUnit val="1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484955684887221E-2"/>
          <c:y val="0.89764865598696719"/>
          <c:w val="0.82103008863022553"/>
          <c:h val="0.10235134401303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6:34:35.162" idx="7">
    <p:pos x="10" y="10"/>
    <p:text>Look for updated maps or create high resolution map</p:text>
    <p:extLst>
      <p:ext uri="{C676402C-5697-4E1C-873F-D02D1690AC5C}">
        <p15:threadingInfo xmlns:p15="http://schemas.microsoft.com/office/powerpoint/2012/main" timeZoneBias="360"/>
      </p:ext>
    </p:extLst>
  </p:cm>
  <p:cm authorId="2" dt="2018-03-02T12:06:30.227" idx="5">
    <p:pos x="10" y="106"/>
    <p:text>Here's the link to the paper, which has the original image: https://www.ncbi.nlm.nih.gov/pmc/articles/PMC4844559/</p:text>
    <p:extLst>
      <p:ext uri="{C676402C-5697-4E1C-873F-D02D1690AC5C}">
        <p15:threadingInfo xmlns:p15="http://schemas.microsoft.com/office/powerpoint/2012/main" timeZoneBias="360">
          <p15:parentCm authorId="1" idx="7"/>
        </p15:threadingInfo>
      </p:ext>
    </p:extLst>
  </p:cm>
</p:cmLst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340cd5a-8d85-4c94-8b3b-dcb04460a05d">3EUZQJVPJPKD-1734757124-28</_dlc_DocId>
    <_dlc_DocIdUrl xmlns="a340cd5a-8d85-4c94-8b3b-dcb04460a05d">
      <Url>https://inside.mn.gov/sites/MDH/permanent/comm_proj/_layouts/15/DocIdRedir.aspx?ID=3EUZQJVPJPKD-1734757124-28</Url>
      <Description>3EUZQJVPJPKD-1734757124-28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F0AF960DE3C4A92E1BEB231BBDACE" ma:contentTypeVersion="0" ma:contentTypeDescription="Create a new document." ma:contentTypeScope="" ma:versionID="82899579051dc9e5f49494bf955404b0">
  <xsd:schema xmlns:xsd="http://www.w3.org/2001/XMLSchema" xmlns:xs="http://www.w3.org/2001/XMLSchema" xmlns:p="http://schemas.microsoft.com/office/2006/metadata/properties" xmlns:ns2="a340cd5a-8d85-4c94-8b3b-dcb04460a05d" targetNamespace="http://schemas.microsoft.com/office/2006/metadata/properties" ma:root="true" ma:fieldsID="db02e23880311bbb15d0b1434d17a118" ns2:_="">
    <xsd:import namespace="a340cd5a-8d85-4c94-8b3b-dcb04460a05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40cd5a-8d85-4c94-8b3b-dcb04460a05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97F3D0-D31E-40E5-80D0-AD0B09EC31F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2617A5B-38EC-4037-96F9-B81D9FB1B3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6A1386-9537-4EA6-B9A3-FB7D154FAC23}">
  <ds:schemaRefs>
    <ds:schemaRef ds:uri="http://purl.org/dc/terms/"/>
    <ds:schemaRef ds:uri="http://schemas.openxmlformats.org/package/2006/metadata/core-properties"/>
    <ds:schemaRef ds:uri="http://purl.org/dc/dcmitype/"/>
    <ds:schemaRef ds:uri="a340cd5a-8d85-4c94-8b3b-dcb04460a05d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A62FC8F2-806C-4782-9382-CDEEF98BFA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40cd5a-8d85-4c94-8b3b-dcb04460a0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mn-mdh-powerpoint</Template>
  <TotalTime>8758</TotalTime>
  <Words>9717</Words>
  <Application>Microsoft Office PowerPoint</Application>
  <PresentationFormat>Widescreen</PresentationFormat>
  <Paragraphs>716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Calibri</vt:lpstr>
      <vt:lpstr>Calibri Light</vt:lpstr>
      <vt:lpstr>Courier New</vt:lpstr>
      <vt:lpstr>NeueHaasGroteskText Std</vt:lpstr>
      <vt:lpstr>Symbol</vt:lpstr>
      <vt:lpstr>Times New Roman</vt:lpstr>
      <vt:lpstr>Wingdings</vt:lpstr>
      <vt:lpstr>MN.IT</vt:lpstr>
      <vt:lpstr>Vectorborne Disease</vt:lpstr>
      <vt:lpstr>MN CLIMATE &amp; HEALTH PROGRAM</vt:lpstr>
      <vt:lpstr>CLIMATE &amp; HEALTH WEBINAR SERIES</vt:lpstr>
      <vt:lpstr>OUTLINE</vt:lpstr>
      <vt:lpstr>PRESENTER BIO</vt:lpstr>
      <vt:lpstr>VECTORBORNE DISEASE TERMS</vt:lpstr>
      <vt:lpstr>WHAT IS VECTORBORNE DISEASE?</vt:lpstr>
      <vt:lpstr>WHAT IS VECTORBORNE DISEASE?</vt:lpstr>
      <vt:lpstr>FACTORS IMPACTING VECTORBORNE DISEASE RISK</vt:lpstr>
      <vt:lpstr>OUTLINE</vt:lpstr>
      <vt:lpstr>WEATHER VERSUS CLIMATE</vt:lpstr>
      <vt:lpstr>DEFINITIONS</vt:lpstr>
      <vt:lpstr>CLIMATE AND HEALTH ARE LINKED</vt:lpstr>
      <vt:lpstr>RISING TEMPERATURES</vt:lpstr>
      <vt:lpstr> CHANGING TEMPERATURES BY GEOGRAPHY AND SEASON</vt:lpstr>
      <vt:lpstr>ENVIRONMENTAL CHANGES</vt:lpstr>
      <vt:lpstr>PRECIPITATION INCREASES</vt:lpstr>
      <vt:lpstr>PRECIPITATION – MORE EXTREME EVENTS</vt:lpstr>
      <vt:lpstr>PRECIPITATION CHANGES</vt:lpstr>
      <vt:lpstr>OUTLINE</vt:lpstr>
      <vt:lpstr>MINNESOTA BIOMES</vt:lpstr>
      <vt:lpstr>POLLING QUESTION</vt:lpstr>
      <vt:lpstr>3 TICKS OF PUBLIC HEALTH CONCERN IN MINNESOTA</vt:lpstr>
      <vt:lpstr>3 TICKS OF PUBLIC HEALTH CONCERN IN MINNESOTA</vt:lpstr>
      <vt:lpstr>BLACKLEGGED TICK HABITAT</vt:lpstr>
      <vt:lpstr>TICK LIFE STAGES</vt:lpstr>
      <vt:lpstr>POLLING QUESTION</vt:lpstr>
      <vt:lpstr>BLACKLEGGED TICK QUESTING</vt:lpstr>
      <vt:lpstr>BLACKLEGGED TICK HOSTS</vt:lpstr>
      <vt:lpstr>TICKBORNE DISEASE TRANSMISSION TO HUMANS</vt:lpstr>
      <vt:lpstr>TICKBORNE DISEASE RISK IN MINNESOTA</vt:lpstr>
      <vt:lpstr>REPORTED TICKBORNE DISEASE CASES IN MINNESOTA (1996-2016)</vt:lpstr>
      <vt:lpstr>POLLING QUESTION</vt:lpstr>
      <vt:lpstr>MOSQUITOES</vt:lpstr>
      <vt:lpstr>MOSQUITO LIFE CYCLE</vt:lpstr>
      <vt:lpstr>WEST NILE VIRUS</vt:lpstr>
      <vt:lpstr>CULEX TARSALIS HABITAT</vt:lpstr>
      <vt:lpstr>LA CROSSE ENCEPHALITIS</vt:lpstr>
      <vt:lpstr>AEDES TRISERIATUS HABITAT</vt:lpstr>
      <vt:lpstr>JAMESTOWN CANYON VIRUS</vt:lpstr>
      <vt:lpstr>POLLING QUESTION</vt:lpstr>
      <vt:lpstr>REPORTED MOSQUITOBORNE DISEASE CASES IN MINNESOTA (2002-2016)</vt:lpstr>
      <vt:lpstr>OUTLINE</vt:lpstr>
      <vt:lpstr>VECTORBORNE DISEASE TRANSMISSION IN MINNESOTA</vt:lpstr>
      <vt:lpstr>ARTHOPOD VECTORS AND CLIMATE</vt:lpstr>
      <vt:lpstr>CLIMATE CHANGE AND TICKBORNE DISEASE RISK</vt:lpstr>
      <vt:lpstr>CLIMATE CHANGE AND TICKBORNE DISEASE RISK</vt:lpstr>
      <vt:lpstr>IXODES SCAPULARIS DISTRIBUTION BY COUNTY</vt:lpstr>
      <vt:lpstr>DISTRIBUTION OF LYME DISEASE CASES IN MINNESOTA</vt:lpstr>
      <vt:lpstr>CLIMATE CHANGE AND MOSQUITOBORNE DISEASE RISK</vt:lpstr>
      <vt:lpstr>CLIMATE CHANGE AND MOSQUITOBORNE DISEASE RISK</vt:lpstr>
      <vt:lpstr>OUTLINE</vt:lpstr>
      <vt:lpstr>PROTECT YOURSELF FROM TICKBORNE DISEASES</vt:lpstr>
      <vt:lpstr>REDUCE EXPOSURE TO TICKBORNE DISEASE</vt:lpstr>
      <vt:lpstr>PROTECT YOURSELF FROM MOSQUITOBORNE DISEASE</vt:lpstr>
      <vt:lpstr>SUMMARY</vt:lpstr>
      <vt:lpstr>MDH  Vectorborne Disease Unit</vt:lpstr>
      <vt:lpstr>ACKNOWLEDGEMENTS</vt:lpstr>
      <vt:lpstr>Questions?</vt:lpstr>
    </vt:vector>
  </TitlesOfParts>
  <Company>State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with Reverse Logo</dc:title>
  <dc:subject>PowerPoint Template</dc:subject>
  <dc:creator>Resh, Micaela (MDH)</dc:creator>
  <cp:keywords>PowerPoint, Template</cp:keywords>
  <dc:description>Version 1.1, Released 8-2016</dc:description>
  <cp:lastModifiedBy>Resh, Micaela (MDH)</cp:lastModifiedBy>
  <cp:revision>410</cp:revision>
  <cp:lastPrinted>2018-03-14T16:23:53Z</cp:lastPrinted>
  <dcterms:created xsi:type="dcterms:W3CDTF">2017-05-08T15:53:05Z</dcterms:created>
  <dcterms:modified xsi:type="dcterms:W3CDTF">2018-03-14T16:45:50Z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0x0101006B0F0AF960DE3C4A92E1BEB231BBDACE</vt:lpwstr>
  </property>
  <property fmtid="{D5CDD505-2E9C-101B-9397-08002B2CF9AE}" pid="3" name="_dlc_DocIdItemGuid">
    <vt:lpwstr>51612d0f-3fe8-4978-a8d9-f384c5e0293e</vt:lpwstr>
  </property>
</Properties>
</file>